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56" r:id="rId2"/>
    <p:sldId id="283" r:id="rId3"/>
    <p:sldId id="284" r:id="rId4"/>
    <p:sldId id="269" r:id="rId5"/>
    <p:sldId id="257" r:id="rId6"/>
    <p:sldId id="270" r:id="rId7"/>
    <p:sldId id="271" r:id="rId8"/>
    <p:sldId id="272" r:id="rId9"/>
    <p:sldId id="273" r:id="rId10"/>
    <p:sldId id="268" r:id="rId11"/>
    <p:sldId id="259" r:id="rId12"/>
    <p:sldId id="260" r:id="rId13"/>
    <p:sldId id="261" r:id="rId14"/>
    <p:sldId id="262" r:id="rId15"/>
    <p:sldId id="263" r:id="rId16"/>
    <p:sldId id="264" r:id="rId17"/>
    <p:sldId id="266" r:id="rId18"/>
    <p:sldId id="265" r:id="rId19"/>
    <p:sldId id="267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 snapToObjects="1">
      <p:cViewPr>
        <p:scale>
          <a:sx n="79" d="100"/>
          <a:sy n="79" d="100"/>
        </p:scale>
        <p:origin x="2400" y="1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9D09AE-F7E4-C146-BAEF-9486F2BF23D4}" type="datetimeFigureOut">
              <a:rPr lang="en-US" smtClean="0"/>
              <a:t>6/8/17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97579C-1110-D048-BF00-A826DA0546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988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April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A3F4EE-4865-4C94-ADFF-516F52D1DA6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6902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 smtClean="0"/>
              <a:t>April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FA3F4EE-4865-4C94-ADFF-516F52D1DA6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72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95ED-85C3-FD43-B74E-DF8EBB07D133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29DF-1C2F-5444-972A-8E409CCAC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6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95ED-85C3-FD43-B74E-DF8EBB07D133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29DF-1C2F-5444-972A-8E409CCAC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8878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95ED-85C3-FD43-B74E-DF8EBB07D133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29DF-1C2F-5444-972A-8E409CCAC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95ED-85C3-FD43-B74E-DF8EBB07D133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29DF-1C2F-5444-972A-8E409CCAC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183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95ED-85C3-FD43-B74E-DF8EBB07D133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29DF-1C2F-5444-972A-8E409CCAC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89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95ED-85C3-FD43-B74E-DF8EBB07D133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29DF-1C2F-5444-972A-8E409CCAC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516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95ED-85C3-FD43-B74E-DF8EBB07D133}" type="datetimeFigureOut">
              <a:rPr lang="en-US" smtClean="0"/>
              <a:t>6/8/17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29DF-1C2F-5444-972A-8E409CCAC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74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95ED-85C3-FD43-B74E-DF8EBB07D133}" type="datetimeFigureOut">
              <a:rPr lang="en-US" smtClean="0"/>
              <a:t>6/8/17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29DF-1C2F-5444-972A-8E409CCAC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7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95ED-85C3-FD43-B74E-DF8EBB07D133}" type="datetimeFigureOut">
              <a:rPr lang="en-US" smtClean="0"/>
              <a:t>6/8/17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29DF-1C2F-5444-972A-8E409CCAC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4795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95ED-85C3-FD43-B74E-DF8EBB07D133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29DF-1C2F-5444-972A-8E409CCAC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058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695ED-85C3-FD43-B74E-DF8EBB07D133}" type="datetimeFigureOut">
              <a:rPr lang="en-US" smtClean="0"/>
              <a:t>6/8/17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129DF-1C2F-5444-972A-8E409CCAC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89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695ED-85C3-FD43-B74E-DF8EBB07D133}" type="datetimeFigureOut">
              <a:rPr lang="en-US" smtClean="0"/>
              <a:t>6/8/17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Notes on academic presentations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4129DF-1C2F-5444-972A-8E409CCAC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121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5920" y="1825747"/>
            <a:ext cx="8900160" cy="11144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</a:schemeClr>
                </a:solidFill>
              </a:rPr>
              <a:t>Giving </a:t>
            </a:r>
            <a:r>
              <a:rPr lang="en-US" smtClean="0">
                <a:solidFill>
                  <a:schemeClr val="tx1">
                    <a:lumMod val="75000"/>
                  </a:schemeClr>
                </a:solidFill>
              </a:rPr>
              <a:t>an academic seminar</a:t>
            </a:r>
            <a:endParaRPr lang="en-US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+mj-lt"/>
              </a:rPr>
              <a:t>Oriana </a:t>
            </a:r>
            <a:r>
              <a:rPr lang="en-US" sz="3600" dirty="0" err="1" smtClean="0">
                <a:latin typeface="+mj-lt"/>
              </a:rPr>
              <a:t>Bandiera</a:t>
            </a:r>
            <a:r>
              <a:rPr lang="en-US" sz="3600" dirty="0" smtClean="0">
                <a:latin typeface="+mj-lt"/>
              </a:rPr>
              <a:t> (LSE)</a:t>
            </a:r>
          </a:p>
          <a:p>
            <a:r>
              <a:rPr lang="en-US" sz="3600" dirty="0" smtClean="0">
                <a:latin typeface="+mj-lt"/>
              </a:rPr>
              <a:t>PODER Complementary Skills Workshop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27530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 audience does not know your paper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 smtClean="0">
              <a:latin typeface="+mj-l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 smtClean="0">
                <a:latin typeface="+mj-lt"/>
              </a:rPr>
              <a:t>You set the research question, make sure it is: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dirty="0"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 smtClean="0">
                <a:latin typeface="+mj-lt"/>
              </a:rPr>
              <a:t>one you actually answer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 smtClean="0">
                <a:latin typeface="+mj-lt"/>
              </a:rPr>
              <a:t>one that the audience want to know the answer to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i="1" dirty="0" smtClean="0">
                <a:latin typeface="+mj-lt"/>
              </a:rPr>
              <a:t>this is true for paper titles too</a:t>
            </a:r>
            <a:endParaRPr lang="en-US" sz="32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0530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 a question you can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66120" cy="4351338"/>
          </a:xfrm>
        </p:spPr>
        <p:txBody>
          <a:bodyPr anchor="ctr">
            <a:normAutofit/>
          </a:bodyPr>
          <a:lstStyle/>
          <a:p>
            <a:r>
              <a:rPr lang="en-US" sz="3600" dirty="0" smtClean="0">
                <a:latin typeface="+mj-lt"/>
              </a:rPr>
              <a:t>you will be judged on how well you answer the question</a:t>
            </a:r>
          </a:p>
          <a:p>
            <a:r>
              <a:rPr lang="en-US" sz="3600" dirty="0" smtClean="0">
                <a:latin typeface="+mj-lt"/>
              </a:rPr>
              <a:t>setting up a question you don</a:t>
            </a:r>
            <a:r>
              <a:rPr lang="mr-IN" sz="3600" dirty="0" smtClean="0">
                <a:latin typeface="+mj-lt"/>
              </a:rPr>
              <a:t>’</a:t>
            </a:r>
            <a:r>
              <a:rPr lang="en-US" sz="3600" dirty="0" smtClean="0">
                <a:latin typeface="+mj-lt"/>
              </a:rPr>
              <a:t>t answer will hurt you</a:t>
            </a:r>
          </a:p>
          <a:p>
            <a:r>
              <a:rPr lang="en-US" sz="3600" dirty="0" smtClean="0">
                <a:latin typeface="+mj-lt"/>
              </a:rPr>
              <a:t>probably the most common mistake (in papers too)</a:t>
            </a:r>
          </a:p>
          <a:p>
            <a:r>
              <a:rPr lang="en-US" sz="3600" dirty="0" smtClean="0">
                <a:latin typeface="+mj-lt"/>
              </a:rPr>
              <a:t>why?</a:t>
            </a: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4309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1077135" cy="132556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</a:t>
            </a:r>
            <a:r>
              <a:rPr lang="en-US" smtClean="0"/>
              <a:t>A question </a:t>
            </a:r>
            <a:r>
              <a:rPr lang="en-US" smtClean="0">
                <a:latin typeface="+mj-lt"/>
              </a:rPr>
              <a:t>the audience want to know the answer to</a:t>
            </a:r>
            <a:br>
              <a:rPr lang="en-US" smtClean="0">
                <a:latin typeface="+mj-lt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95" y="1825625"/>
            <a:ext cx="11619913" cy="4351338"/>
          </a:xfrm>
        </p:spPr>
        <p:txBody>
          <a:bodyPr anchor="ctr"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 smtClean="0">
                <a:latin typeface="+mj-lt"/>
              </a:rPr>
              <a:t>this should have been your first concern when starting the project!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 smtClean="0">
                <a:latin typeface="+mj-lt"/>
              </a:rPr>
              <a:t>classic questions with better data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 smtClean="0">
                <a:latin typeface="+mj-lt"/>
              </a:rPr>
              <a:t>classic questions with new methods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200" dirty="0" smtClean="0">
                <a:latin typeface="+mj-lt"/>
              </a:rPr>
              <a:t>new questions that stem from new theories or existing puzzle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47151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2" y="365126"/>
            <a:ext cx="12449907" cy="872832"/>
          </a:xfrm>
        </p:spPr>
        <p:txBody>
          <a:bodyPr>
            <a:noAutofit/>
          </a:bodyPr>
          <a:lstStyle/>
          <a:p>
            <a:r>
              <a:rPr lang="en-US" sz="3600" smtClean="0"/>
              <a:t>Questions </a:t>
            </a:r>
            <a:r>
              <a:rPr lang="en-US" sz="3600" dirty="0" smtClean="0"/>
              <a:t>the audience does NOT want to know the answer to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895" y="1825625"/>
            <a:ext cx="11619913" cy="4351338"/>
          </a:xfrm>
        </p:spPr>
        <p:txBody>
          <a:bodyPr>
            <a:normAutofit/>
          </a:bodyPr>
          <a:lstStyle/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+mj-lt"/>
              </a:rPr>
              <a:t>“fillers”: Paper A does X, paper B does Y, I do X and Y together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+mj-lt"/>
              </a:rPr>
              <a:t>Paper A does X in country 1, I do X in country 2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3200" dirty="0">
              <a:latin typeface="+mj-lt"/>
            </a:endParaRPr>
          </a:p>
          <a:p>
            <a:pPr marL="457200" lvl="1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 smtClean="0">
                <a:latin typeface="+mj-lt"/>
              </a:rPr>
              <a:t>unless</a:t>
            </a:r>
          </a:p>
          <a:p>
            <a:pPr marL="457200" lvl="1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sz="3200" dirty="0">
              <a:latin typeface="+mj-lt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+mj-lt"/>
              </a:rPr>
              <a:t>good theoretical reason for why X&amp;Y are interesting together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+mj-lt"/>
              </a:rPr>
              <a:t>or why country 2 should be different from 1</a:t>
            </a:r>
          </a:p>
          <a:p>
            <a:pPr lvl="1" algn="ctr">
              <a:lnSpc>
                <a:spcPct val="100000"/>
              </a:lnSpc>
              <a:spcBef>
                <a:spcPts val="0"/>
              </a:spcBef>
            </a:pPr>
            <a:endParaRPr lang="en-US" sz="2800" dirty="0" smtClean="0">
              <a:latin typeface="+mj-lt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endParaRPr lang="en-US" sz="2800" dirty="0" smtClean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3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80900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 (singular)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000" dirty="0" smtClean="0">
                <a:solidFill>
                  <a:srgbClr val="FF0000"/>
                </a:solidFill>
                <a:latin typeface="+mj-lt"/>
              </a:rPr>
              <a:t>one paper = one idea</a:t>
            </a:r>
            <a:endParaRPr lang="en-US" sz="40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38021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We </a:t>
            </a:r>
            <a:r>
              <a:rPr lang="en-US" dirty="0">
                <a:latin typeface="+mj-lt"/>
              </a:rPr>
              <a:t>study how social connections shape the delivery of an agriculture extension program in Uganda. </a:t>
            </a:r>
          </a:p>
          <a:p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program employs extension workers (EWs) to provide training and sell improved seeds to the community</a:t>
            </a:r>
          </a:p>
          <a:p>
            <a:r>
              <a:rPr lang="en-US" dirty="0" smtClean="0">
                <a:latin typeface="+mj-lt"/>
              </a:rPr>
              <a:t>As </a:t>
            </a:r>
            <a:r>
              <a:rPr lang="en-US" dirty="0">
                <a:latin typeface="+mj-lt"/>
              </a:rPr>
              <a:t>time and seeds are limited, agents face an allocation problem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smtClean="0">
                <a:effectLst/>
                <a:latin typeface="+mj-lt"/>
              </a:rPr>
              <a:t> </a:t>
            </a:r>
            <a:r>
              <a:rPr lang="en-US" dirty="0">
                <a:latin typeface="+mj-lt"/>
              </a:rPr>
              <a:t>We test the role of social connections on the targeting choices of delivery agents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smtClean="0">
                <a:effectLst/>
                <a:latin typeface="+mj-lt"/>
              </a:rPr>
              <a:t>And how this depends on cleavages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583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184467" cy="4351338"/>
          </a:xfrm>
        </p:spPr>
        <p:txBody>
          <a:bodyPr anchor="ctr"/>
          <a:lstStyle/>
          <a:p>
            <a:r>
              <a:rPr lang="en-US" dirty="0" smtClean="0">
                <a:latin typeface="Avenir Light" charset="0"/>
                <a:ea typeface="Avenir Light" charset="0"/>
                <a:cs typeface="Avenir Light" charset="0"/>
              </a:rPr>
              <a:t>Does group identity shape the effect of social connections on the delivery (targeting and coverage) of public services? </a:t>
            </a:r>
          </a:p>
        </p:txBody>
      </p:sp>
    </p:spTree>
    <p:extLst>
      <p:ext uri="{BB962C8B-B14F-4D97-AF65-F5344CB8AC3E}">
        <p14:creationId xmlns:p14="http://schemas.microsoft.com/office/powerpoint/2010/main" val="1928966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Do delivery agents </a:t>
            </a:r>
            <a:r>
              <a:rPr lang="en-US" dirty="0" err="1" smtClean="0">
                <a:latin typeface="+mj-lt"/>
              </a:rPr>
              <a:t>favour</a:t>
            </a:r>
            <a:r>
              <a:rPr lang="en-US" dirty="0" smtClean="0">
                <a:latin typeface="+mj-lt"/>
              </a:rPr>
              <a:t> their friends relative to the friends of the losing candidate?</a:t>
            </a:r>
          </a:p>
          <a:p>
            <a:r>
              <a:rPr lang="en-US" dirty="0" smtClean="0">
                <a:latin typeface="+mj-lt"/>
              </a:rPr>
              <a:t>Does this increase their friends’ productivity </a:t>
            </a:r>
            <a:r>
              <a:rPr lang="en-US" dirty="0"/>
              <a:t>relative to the friends of the losing candidate</a:t>
            </a:r>
            <a:r>
              <a:rPr lang="en-US" dirty="0" smtClean="0"/>
              <a:t>?</a:t>
            </a:r>
          </a:p>
          <a:p>
            <a:r>
              <a:rPr lang="en-US" dirty="0" smtClean="0">
                <a:latin typeface="+mj-lt"/>
              </a:rPr>
              <a:t>Does this depends on the difference between the political affiliation of the delivery agent and the losing candidate?</a:t>
            </a:r>
          </a:p>
          <a:p>
            <a:r>
              <a:rPr lang="en-US" dirty="0" smtClean="0">
                <a:latin typeface="+mj-lt"/>
              </a:rPr>
              <a:t>Does it affect the number of farmers trained? Does this depend on the number of friends of the delivery agent?</a:t>
            </a:r>
          </a:p>
          <a:p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8116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Version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We </a:t>
            </a:r>
            <a:r>
              <a:rPr lang="en-US" dirty="0">
                <a:latin typeface="+mj-lt"/>
              </a:rPr>
              <a:t>study how social connections shape the delivery of an agriculture extension program in Uganda. </a:t>
            </a:r>
          </a:p>
          <a:p>
            <a:r>
              <a:rPr lang="en-US" dirty="0" smtClean="0">
                <a:latin typeface="+mj-lt"/>
              </a:rPr>
              <a:t>The </a:t>
            </a:r>
            <a:r>
              <a:rPr lang="en-US" dirty="0">
                <a:latin typeface="+mj-lt"/>
              </a:rPr>
              <a:t>program employs extension workers (EWs) to provide training and sell improved seeds to the community</a:t>
            </a:r>
          </a:p>
          <a:p>
            <a:r>
              <a:rPr lang="en-US" dirty="0" smtClean="0">
                <a:latin typeface="+mj-lt"/>
              </a:rPr>
              <a:t>As </a:t>
            </a:r>
            <a:r>
              <a:rPr lang="en-US" dirty="0">
                <a:latin typeface="+mj-lt"/>
              </a:rPr>
              <a:t>time and seeds are limited, agents face an allocation problem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smtClean="0">
                <a:effectLst/>
                <a:latin typeface="+mj-lt"/>
              </a:rPr>
              <a:t> </a:t>
            </a:r>
            <a:r>
              <a:rPr lang="en-US" dirty="0">
                <a:latin typeface="+mj-lt"/>
              </a:rPr>
              <a:t>We test the role of social connections on the targeting choices of delivery agents</a:t>
            </a:r>
            <a:r>
              <a:rPr lang="en-US" dirty="0" smtClean="0">
                <a:latin typeface="+mj-lt"/>
              </a:rPr>
              <a:t>.</a:t>
            </a:r>
          </a:p>
          <a:p>
            <a:r>
              <a:rPr lang="en-US" dirty="0" smtClean="0">
                <a:effectLst/>
                <a:latin typeface="+mj-lt"/>
              </a:rPr>
              <a:t>And how this depends on cleavages </a:t>
            </a:r>
            <a:r>
              <a:rPr lang="mr-IN" dirty="0" smtClean="0">
                <a:effectLst/>
                <a:latin typeface="+mj-lt"/>
              </a:rPr>
              <a:t>–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949441" y="4915079"/>
            <a:ext cx="2096086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>
                <a:solidFill>
                  <a:srgbClr val="FF0000"/>
                </a:solidFill>
              </a:rPr>
              <a:t>who cares?</a:t>
            </a:r>
            <a:endParaRPr lang="en-US" sz="3200"/>
          </a:p>
          <a:p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9045527" y="642734"/>
            <a:ext cx="2096086" cy="954107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smtClean="0">
                <a:solidFill>
                  <a:srgbClr val="FF0000"/>
                </a:solidFill>
              </a:rPr>
              <a:t>useless details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38200" y="1690688"/>
            <a:ext cx="10515600" cy="245797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371600" y="5842000"/>
            <a:ext cx="83650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smtClean="0">
                <a:solidFill>
                  <a:srgbClr val="FF0000"/>
                </a:solidFill>
              </a:rPr>
              <a:t>there is no question!!!</a:t>
            </a:r>
            <a:endParaRPr lang="en-US" sz="36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567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Do deliver agents </a:t>
            </a:r>
            <a:r>
              <a:rPr lang="en-US" dirty="0" err="1" smtClean="0">
                <a:latin typeface="+mj-lt"/>
              </a:rPr>
              <a:t>favour</a:t>
            </a:r>
            <a:r>
              <a:rPr lang="en-US" dirty="0" smtClean="0">
                <a:latin typeface="+mj-lt"/>
              </a:rPr>
              <a:t> their friends relative to the friends of the losing candidate?</a:t>
            </a:r>
          </a:p>
          <a:p>
            <a:r>
              <a:rPr lang="en-US" dirty="0" smtClean="0">
                <a:latin typeface="+mj-lt"/>
              </a:rPr>
              <a:t>Does this increase their friends’ productivity </a:t>
            </a:r>
            <a:r>
              <a:rPr lang="en-US" dirty="0"/>
              <a:t>relative to the friends of the losing candidate</a:t>
            </a:r>
            <a:r>
              <a:rPr lang="en-US" dirty="0" smtClean="0"/>
              <a:t>?</a:t>
            </a:r>
          </a:p>
          <a:p>
            <a:r>
              <a:rPr lang="en-US" dirty="0" smtClean="0">
                <a:latin typeface="+mj-lt"/>
              </a:rPr>
              <a:t>Does this depends on the difference between the political affiliation of the delivery agent and the losing candidate?</a:t>
            </a:r>
          </a:p>
          <a:p>
            <a:r>
              <a:rPr lang="en-US" dirty="0" smtClean="0">
                <a:latin typeface="+mj-lt"/>
              </a:rPr>
              <a:t>Does it affect the number of farmers trained? Does this depend on the number of friends of the delivery agent?</a:t>
            </a:r>
          </a:p>
          <a:p>
            <a:endParaRPr lang="en-US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97867" y="365125"/>
            <a:ext cx="67733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none of these are wrong, but they are </a:t>
            </a:r>
            <a:r>
              <a:rPr lang="en-US" sz="3200" smtClean="0">
                <a:solidFill>
                  <a:srgbClr val="FF0000"/>
                </a:solidFill>
              </a:rPr>
              <a:t>too specific, and too many</a:t>
            </a:r>
            <a:endParaRPr lang="en-US" sz="32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021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What is a seminar for?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Avenir Next" charset="0"/>
                <a:ea typeface="Avenir Next" charset="0"/>
                <a:cs typeface="Avenir Next" charset="0"/>
              </a:rPr>
              <a:t>to </a:t>
            </a:r>
            <a:r>
              <a:rPr lang="en-US" sz="3600" dirty="0" err="1" smtClean="0">
                <a:latin typeface="Avenir Next" charset="0"/>
                <a:ea typeface="Avenir Next" charset="0"/>
                <a:cs typeface="Avenir Next" charset="0"/>
              </a:rPr>
              <a:t>publicise</a:t>
            </a:r>
            <a:r>
              <a:rPr lang="en-US" sz="3600" dirty="0" smtClean="0">
                <a:latin typeface="Avenir Next" charset="0"/>
                <a:ea typeface="Avenir Next" charset="0"/>
                <a:cs typeface="Avenir Next" charset="0"/>
              </a:rPr>
              <a:t> your research</a:t>
            </a:r>
          </a:p>
          <a:p>
            <a:r>
              <a:rPr lang="en-US" sz="3600" dirty="0" smtClean="0">
                <a:latin typeface="Avenir Next" charset="0"/>
                <a:ea typeface="Avenir Next" charset="0"/>
                <a:cs typeface="Avenir Next" charset="0"/>
              </a:rPr>
              <a:t>to get feedback on your research</a:t>
            </a:r>
          </a:p>
          <a:p>
            <a:pPr lvl="1"/>
            <a:r>
              <a:rPr lang="en-US" sz="3200" dirty="0" smtClean="0">
                <a:latin typeface="Avenir Next" charset="0"/>
                <a:ea typeface="Avenir Next" charset="0"/>
                <a:cs typeface="Avenir Next" charset="0"/>
              </a:rPr>
              <a:t>better to hear about it in a seminar when you can do something about it rather than wait for referees</a:t>
            </a:r>
          </a:p>
          <a:p>
            <a:pPr lvl="1"/>
            <a:r>
              <a:rPr lang="en-US" sz="3200" dirty="0" smtClean="0">
                <a:latin typeface="Avenir Next" charset="0"/>
                <a:ea typeface="Avenir Next" charset="0"/>
                <a:cs typeface="Avenir Next" charset="0"/>
              </a:rPr>
              <a:t>feedback is not necessarily about mistakes</a:t>
            </a:r>
          </a:p>
          <a:p>
            <a:pPr lvl="1"/>
            <a:r>
              <a:rPr lang="en-US" sz="3200" dirty="0" smtClean="0">
                <a:latin typeface="Avenir Next" charset="0"/>
                <a:ea typeface="Avenir Next" charset="0"/>
                <a:cs typeface="Avenir Next" charset="0"/>
              </a:rPr>
              <a:t>often it tells you what people misunderstand so that you can clarify it</a:t>
            </a:r>
          </a:p>
        </p:txBody>
      </p:sp>
    </p:spTree>
    <p:extLst>
      <p:ext uri="{BB962C8B-B14F-4D97-AF65-F5344CB8AC3E}">
        <p14:creationId xmlns:p14="http://schemas.microsoft.com/office/powerpoint/2010/main" val="12139631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0525"/>
            <a:ext cx="10515600" cy="1325563"/>
          </a:xfrm>
        </p:spPr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THIS PAPER</a:t>
            </a:r>
            <a:endParaRPr lang="en-US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state exactly what you do</a:t>
            </a:r>
          </a:p>
          <a:p>
            <a:r>
              <a:rPr lang="en-US" dirty="0" smtClean="0">
                <a:latin typeface="+mj-lt"/>
              </a:rPr>
              <a:t>without all the details</a:t>
            </a:r>
          </a:p>
          <a:p>
            <a:r>
              <a:rPr lang="en-US" dirty="0" smtClean="0">
                <a:latin typeface="+mj-lt"/>
              </a:rPr>
              <a:t>in most cases 2 sentences are enough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7622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err="1" smtClean="0">
                <a:latin typeface="+mj-lt"/>
              </a:rPr>
              <a:t>criticise</a:t>
            </a:r>
            <a:r>
              <a:rPr lang="en-US" sz="3200" dirty="0" smtClean="0">
                <a:latin typeface="+mj-lt"/>
              </a:rPr>
              <a:t> others</a:t>
            </a:r>
            <a:endParaRPr lang="en-US" sz="3600" dirty="0" smtClean="0">
              <a:latin typeface="+mj-lt"/>
            </a:endParaRPr>
          </a:p>
          <a:p>
            <a:pPr lvl="1"/>
            <a:r>
              <a:rPr lang="en-US" sz="2800" dirty="0" smtClean="0">
                <a:latin typeface="+mj-lt"/>
              </a:rPr>
              <a:t>A&amp;B do X but it is all endogenous </a:t>
            </a:r>
            <a:r>
              <a:rPr lang="mr-IN" sz="2800" dirty="0" smtClean="0">
                <a:latin typeface="+mj-lt"/>
              </a:rPr>
              <a:t>–</a:t>
            </a:r>
            <a:r>
              <a:rPr lang="en-US" sz="2800" dirty="0" smtClean="0">
                <a:latin typeface="+mj-lt"/>
              </a:rPr>
              <a:t> I improve enormously</a:t>
            </a:r>
          </a:p>
          <a:p>
            <a:r>
              <a:rPr lang="en-US" sz="3200" dirty="0" smtClean="0">
                <a:latin typeface="+mj-lt"/>
              </a:rPr>
              <a:t>list N (large) strands</a:t>
            </a:r>
          </a:p>
          <a:p>
            <a:pPr lvl="1"/>
            <a:r>
              <a:rPr lang="en-US" dirty="0" smtClean="0">
                <a:latin typeface="+mj-lt"/>
              </a:rPr>
              <a:t>my paper relates to 18 strands of the literature</a:t>
            </a:r>
          </a:p>
          <a:p>
            <a:r>
              <a:rPr lang="en-US" dirty="0" smtClean="0">
                <a:latin typeface="+mj-lt"/>
              </a:rPr>
              <a:t>do a shopping list</a:t>
            </a:r>
          </a:p>
          <a:p>
            <a:pPr lvl="1"/>
            <a:r>
              <a:rPr lang="en-US" dirty="0" smtClean="0">
                <a:latin typeface="+mj-lt"/>
              </a:rPr>
              <a:t>A does X</a:t>
            </a:r>
          </a:p>
          <a:p>
            <a:pPr lvl="1"/>
            <a:r>
              <a:rPr lang="en-US" dirty="0" smtClean="0">
                <a:latin typeface="+mj-lt"/>
              </a:rPr>
              <a:t>B does Y</a:t>
            </a:r>
          </a:p>
          <a:p>
            <a:pPr lvl="1"/>
            <a:r>
              <a:rPr lang="en-US" dirty="0" smtClean="0">
                <a:latin typeface="+mj-lt"/>
              </a:rPr>
              <a:t>C does Z </a:t>
            </a:r>
            <a:r>
              <a:rPr lang="mr-IN" dirty="0" smtClean="0">
                <a:latin typeface="+mj-lt"/>
              </a:rPr>
              <a:t>…</a:t>
            </a:r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</a:t>
            </a:r>
            <a:r>
              <a:rPr lang="mr-IN" dirty="0" smtClean="0"/>
              <a:t>–</a:t>
            </a:r>
            <a:r>
              <a:rPr lang="en-US" dirty="0" smtClean="0"/>
              <a:t> don’ts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430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smtClean="0">
                <a:latin typeface="+mj-lt"/>
              </a:rPr>
              <a:t>cite the main papers, no matter how old</a:t>
            </a:r>
          </a:p>
          <a:p>
            <a:r>
              <a:rPr lang="en-GB" sz="3200" dirty="0" smtClean="0">
                <a:latin typeface="+mj-lt"/>
              </a:rPr>
              <a:t>show that you have read all the relevant literature</a:t>
            </a:r>
          </a:p>
          <a:p>
            <a:r>
              <a:rPr lang="en-GB" sz="3200" dirty="0" smtClean="0">
                <a:latin typeface="+mj-lt"/>
              </a:rPr>
              <a:t>argue how you build on the literature ..*you can add value even if the existing lit is good*</a:t>
            </a:r>
          </a:p>
          <a:p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</a:t>
            </a:r>
            <a:r>
              <a:rPr lang="mr-IN" dirty="0" smtClean="0"/>
              <a:t>–</a:t>
            </a:r>
            <a:r>
              <a:rPr lang="en-US" dirty="0" smtClean="0"/>
              <a:t> dos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11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(even if you don</a:t>
            </a:r>
            <a:r>
              <a:rPr lang="mr-IN" dirty="0" smtClean="0"/>
              <a:t>’</a:t>
            </a:r>
            <a:r>
              <a:rPr lang="en-US" dirty="0" smtClean="0"/>
              <a:t>t have one)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most empirical papers do not need a new model</a:t>
            </a:r>
          </a:p>
          <a:p>
            <a:r>
              <a:rPr lang="en-US" dirty="0" smtClean="0">
                <a:latin typeface="+mj-lt"/>
              </a:rPr>
              <a:t>but they do need a coherent framework to guide the analysis</a:t>
            </a:r>
          </a:p>
          <a:p>
            <a:r>
              <a:rPr lang="en-US" dirty="0" smtClean="0">
                <a:latin typeface="+mj-lt"/>
              </a:rPr>
              <a:t>otherwise it all feels (and is) arbitrary</a:t>
            </a:r>
          </a:p>
          <a:p>
            <a:r>
              <a:rPr lang="en-US" dirty="0" smtClean="0">
                <a:latin typeface="+mj-lt"/>
              </a:rPr>
              <a:t>ask yourself:</a:t>
            </a:r>
          </a:p>
          <a:p>
            <a:pPr lvl="1"/>
            <a:r>
              <a:rPr lang="en-US" dirty="0" smtClean="0">
                <a:latin typeface="+mj-lt"/>
              </a:rPr>
              <a:t>who is the main decision maker?</a:t>
            </a:r>
          </a:p>
          <a:p>
            <a:pPr lvl="1"/>
            <a:r>
              <a:rPr lang="en-US" dirty="0" smtClean="0">
                <a:latin typeface="+mj-lt"/>
              </a:rPr>
              <a:t>what does she </a:t>
            </a:r>
            <a:r>
              <a:rPr lang="en-US" dirty="0" err="1" smtClean="0">
                <a:latin typeface="+mj-lt"/>
              </a:rPr>
              <a:t>maximise</a:t>
            </a:r>
            <a:r>
              <a:rPr lang="en-US" dirty="0" smtClean="0">
                <a:latin typeface="+mj-lt"/>
              </a:rPr>
              <a:t>?</a:t>
            </a:r>
          </a:p>
          <a:p>
            <a:pPr lvl="1"/>
            <a:r>
              <a:rPr lang="en-US" dirty="0" smtClean="0">
                <a:latin typeface="+mj-lt"/>
              </a:rPr>
              <a:t>under which constraints?</a:t>
            </a:r>
          </a:p>
          <a:p>
            <a:r>
              <a:rPr lang="en-US" dirty="0" smtClean="0">
                <a:latin typeface="+mj-lt"/>
              </a:rPr>
              <a:t>that will help you justify your empirical specifications </a:t>
            </a:r>
          </a:p>
        </p:txBody>
      </p:sp>
    </p:spTree>
    <p:extLst>
      <p:ext uri="{BB962C8B-B14F-4D97-AF65-F5344CB8AC3E}">
        <p14:creationId xmlns:p14="http://schemas.microsoft.com/office/powerpoint/2010/main" val="259779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</a:rPr>
              <a:t>your main enemy is the shopping list</a:t>
            </a:r>
          </a:p>
          <a:p>
            <a:r>
              <a:rPr lang="en-US" dirty="0" smtClean="0">
                <a:latin typeface="+mj-lt"/>
              </a:rPr>
              <a:t>try to find a coherent framework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 by </a:t>
            </a:r>
            <a:r>
              <a:rPr lang="en-US" dirty="0" err="1" smtClean="0">
                <a:latin typeface="+mj-lt"/>
              </a:rPr>
              <a:t>variable..as</a:t>
            </a:r>
            <a:r>
              <a:rPr lang="en-US" dirty="0" smtClean="0">
                <a:latin typeface="+mj-lt"/>
              </a:rPr>
              <a:t> in ”I need X Y Z”</a:t>
            </a:r>
          </a:p>
          <a:p>
            <a:pPr lvl="1"/>
            <a:r>
              <a:rPr lang="en-US" dirty="0" smtClean="0">
                <a:latin typeface="+mj-lt"/>
              </a:rPr>
              <a:t>X: I use the Census, Y: my own survey..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by method, if that’s your contribution</a:t>
            </a:r>
          </a:p>
          <a:p>
            <a:pPr lvl="1"/>
            <a:r>
              <a:rPr lang="en-US" dirty="0" smtClean="0">
                <a:latin typeface="+mj-lt"/>
              </a:rPr>
              <a:t>I run a survey to measure XYZ</a:t>
            </a:r>
          </a:p>
          <a:p>
            <a:pPr lvl="1"/>
            <a:r>
              <a:rPr lang="en-US" dirty="0" smtClean="0">
                <a:latin typeface="+mj-lt"/>
              </a:rPr>
              <a:t>I combine this with a lab game to measure..</a:t>
            </a:r>
          </a:p>
          <a:p>
            <a:pPr marL="514350" indent="-514350">
              <a:buFont typeface="+mj-lt"/>
              <a:buAutoNum type="arabicPeriod"/>
            </a:pPr>
            <a:endParaRPr lang="en-US" dirty="0">
              <a:latin typeface="+mj-lt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>
              <a:latin typeface="+mj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57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Identification </a:t>
            </a:r>
            <a:r>
              <a:rPr lang="mr-IN" dirty="0" smtClean="0"/>
              <a:t>–</a:t>
            </a:r>
            <a:r>
              <a:rPr lang="en-US" dirty="0" smtClean="0"/>
              <a:t>minimal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+mj-lt"/>
              </a:rPr>
              <a:t>source of variation of X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+mj-lt"/>
              </a:rPr>
              <a:t>identifying assumptions: I can measure the causal effect of X on Y under the assumption that</a:t>
            </a:r>
            <a:r>
              <a:rPr lang="mr-IN" dirty="0" smtClean="0">
                <a:latin typeface="+mj-lt"/>
              </a:rPr>
              <a:t>…</a:t>
            </a:r>
            <a:r>
              <a:rPr lang="en-GB" dirty="0" smtClean="0">
                <a:latin typeface="+mj-lt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latin typeface="+mj-lt"/>
              </a:rPr>
              <a:t>evidence in support of </a:t>
            </a:r>
            <a:r>
              <a:rPr lang="en-US" dirty="0"/>
              <a:t>identifying </a:t>
            </a:r>
            <a:r>
              <a:rPr lang="en-US" dirty="0" smtClean="0"/>
              <a:t>assumptions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dirty="0" smtClean="0">
                <a:latin typeface="+mj-lt"/>
              </a:rPr>
              <a:t>every method relies on identifying assumptions</a:t>
            </a:r>
            <a:r>
              <a:rPr lang="mr-IN" dirty="0" smtClean="0">
                <a:latin typeface="+mj-lt"/>
              </a:rPr>
              <a:t>–</a:t>
            </a:r>
            <a:r>
              <a:rPr lang="en-US" dirty="0" smtClean="0">
                <a:latin typeface="+mj-lt"/>
              </a:rPr>
              <a:t> also RCTs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8694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latin typeface="+mj-lt"/>
              </a:rPr>
              <a:t>one finding per slide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latin typeface="+mj-lt"/>
              </a:rPr>
              <a:t>most important finding first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latin typeface="+mj-lt"/>
              </a:rPr>
              <a:t>you MUST have a logical path from one finding to the next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latin typeface="+mj-lt"/>
              </a:rPr>
              <a:t>legible tables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latin typeface="+mj-lt"/>
              </a:rPr>
              <a:t>2 </a:t>
            </a:r>
            <a:r>
              <a:rPr lang="en-GB" dirty="0" err="1" smtClean="0">
                <a:latin typeface="+mj-lt"/>
              </a:rPr>
              <a:t>dec</a:t>
            </a:r>
            <a:r>
              <a:rPr lang="en-GB" dirty="0" smtClean="0">
                <a:latin typeface="+mj-lt"/>
              </a:rPr>
              <a:t> digits,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latin typeface="+mj-lt"/>
              </a:rPr>
              <a:t>intuitive variable names “wealth” not “</a:t>
            </a:r>
            <a:r>
              <a:rPr lang="en-GB" dirty="0" err="1" smtClean="0">
                <a:latin typeface="+mj-lt"/>
              </a:rPr>
              <a:t>no_tot_assts</a:t>
            </a:r>
            <a:r>
              <a:rPr lang="en-GB" dirty="0" smtClean="0">
                <a:latin typeface="+mj-lt"/>
              </a:rPr>
              <a:t>”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latin typeface="+mj-lt"/>
              </a:rPr>
              <a:t>main coefficients only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GB" dirty="0" smtClean="0">
                <a:latin typeface="+mj-lt"/>
              </a:rPr>
              <a:t>NO STATA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2023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Robustness Checks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latin typeface="+mj-lt"/>
              </a:rPr>
              <a:t>This slide should not exist</a:t>
            </a:r>
          </a:p>
          <a:p>
            <a:pPr lvl="1"/>
            <a:r>
              <a:rPr lang="en-US" sz="3200" dirty="0" smtClean="0">
                <a:latin typeface="+mj-lt"/>
              </a:rPr>
              <a:t>identification checks should come before</a:t>
            </a:r>
          </a:p>
          <a:p>
            <a:pPr lvl="1"/>
            <a:r>
              <a:rPr lang="en-US" sz="3200" dirty="0" smtClean="0">
                <a:latin typeface="+mj-lt"/>
              </a:rPr>
              <a:t>everything else (definitions, thresholds, </a:t>
            </a:r>
            <a:r>
              <a:rPr lang="en-US" sz="3200" dirty="0" err="1" smtClean="0">
                <a:latin typeface="+mj-lt"/>
              </a:rPr>
              <a:t>probits</a:t>
            </a:r>
            <a:r>
              <a:rPr lang="en-US" sz="3200" dirty="0" smtClean="0">
                <a:latin typeface="+mj-lt"/>
              </a:rPr>
              <a:t> ) should be in appendix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55208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r>
              <a:rPr lang="en-US" sz="3600" dirty="0" smtClean="0">
                <a:latin typeface="+mj-lt"/>
              </a:rPr>
              <a:t>Don’t </a:t>
            </a:r>
            <a:r>
              <a:rPr lang="en-US" sz="3600" dirty="0" err="1" smtClean="0">
                <a:latin typeface="+mj-lt"/>
              </a:rPr>
              <a:t>summarise</a:t>
            </a:r>
            <a:endParaRPr lang="en-US" sz="3600" dirty="0" smtClean="0">
              <a:latin typeface="+mj-lt"/>
            </a:endParaRPr>
          </a:p>
          <a:p>
            <a:r>
              <a:rPr lang="en-US" sz="3600" dirty="0" smtClean="0">
                <a:latin typeface="+mj-lt"/>
              </a:rPr>
              <a:t>Rather, take implications of your results</a:t>
            </a:r>
          </a:p>
          <a:p>
            <a:pPr lvl="1"/>
            <a:r>
              <a:rPr lang="en-US" sz="3200" dirty="0" smtClean="0">
                <a:latin typeface="+mj-lt"/>
              </a:rPr>
              <a:t>for policy</a:t>
            </a:r>
          </a:p>
          <a:p>
            <a:pPr lvl="1"/>
            <a:r>
              <a:rPr lang="en-US" sz="3200" dirty="0" smtClean="0">
                <a:latin typeface="+mj-lt"/>
              </a:rPr>
              <a:t>for theory</a:t>
            </a:r>
          </a:p>
          <a:p>
            <a:pPr lvl="1"/>
            <a:r>
              <a:rPr lang="en-US" sz="3200" dirty="0" smtClean="0">
                <a:latin typeface="+mj-lt"/>
              </a:rPr>
              <a:t>for future research</a:t>
            </a:r>
          </a:p>
          <a:p>
            <a:pPr lvl="1"/>
            <a:endParaRPr lang="en-US" sz="3200" dirty="0">
              <a:latin typeface="+mj-lt"/>
            </a:endParaRPr>
          </a:p>
          <a:p>
            <a:pPr lvl="1"/>
            <a:r>
              <a:rPr lang="en-US" sz="2000" dirty="0" smtClean="0"/>
              <a:t>also see http://</a:t>
            </a:r>
            <a:r>
              <a:rPr lang="en-US" sz="2000" dirty="0" err="1" smtClean="0"/>
              <a:t>www.brown.edu</a:t>
            </a:r>
            <a:r>
              <a:rPr lang="en-US" sz="2000" dirty="0" smtClean="0"/>
              <a:t>/Research/Shapiro/pdfs/</a:t>
            </a:r>
            <a:r>
              <a:rPr lang="en-US" sz="2000" dirty="0" err="1" smtClean="0"/>
              <a:t>applied_micro_slides.pdf</a:t>
            </a:r>
            <a:endParaRPr lang="en-US" sz="2000" dirty="0" smtClean="0"/>
          </a:p>
          <a:p>
            <a:pPr lvl="1"/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8502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When is the right time to give seminars?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FF0000"/>
                </a:solidFill>
                <a:latin typeface="Avenir Next" charset="0"/>
                <a:ea typeface="Avenir Next" charset="0"/>
                <a:cs typeface="Avenir Next" charset="0"/>
              </a:rPr>
              <a:t>a seminar is NOT an exam</a:t>
            </a:r>
          </a:p>
          <a:p>
            <a:pPr marL="228600" lvl="1">
              <a:spcBef>
                <a:spcPts val="1000"/>
              </a:spcBef>
            </a:pPr>
            <a:r>
              <a:rPr lang="en-US" sz="3200" dirty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don</a:t>
            </a:r>
            <a:r>
              <a:rPr lang="fr-FR" sz="3200" dirty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’</a:t>
            </a:r>
            <a:r>
              <a:rPr lang="en-US" sz="3200" dirty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t be </a:t>
            </a:r>
            <a:r>
              <a:rPr lang="en-US" sz="32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discouraged by feedback, that’s the main reason to give a seminar</a:t>
            </a:r>
            <a:endParaRPr lang="en-US" sz="3600" dirty="0" smtClean="0">
              <a:solidFill>
                <a:srgbClr val="002060"/>
              </a:solidFill>
              <a:latin typeface="Avenir Next" charset="0"/>
              <a:ea typeface="Avenir Next" charset="0"/>
              <a:cs typeface="Avenir Next" charset="0"/>
            </a:endParaRPr>
          </a:p>
          <a:p>
            <a:r>
              <a:rPr lang="en-US" sz="36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you don</a:t>
            </a:r>
            <a:r>
              <a:rPr lang="fr-FR" sz="36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’</a:t>
            </a:r>
            <a:r>
              <a:rPr lang="en-US" sz="36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t need to wait for the paper to be finished</a:t>
            </a:r>
          </a:p>
          <a:p>
            <a:r>
              <a:rPr lang="en-US" sz="3600" dirty="0" smtClean="0">
                <a:solidFill>
                  <a:srgbClr val="002060"/>
                </a:solidFill>
                <a:latin typeface="Avenir Next" charset="0"/>
                <a:ea typeface="Avenir Next" charset="0"/>
                <a:cs typeface="Avenir Next" charset="0"/>
              </a:rPr>
              <a:t>you need to be confident in the results, and then you are ready to go</a:t>
            </a:r>
          </a:p>
          <a:p>
            <a:pPr lvl="1"/>
            <a:endParaRPr lang="en-US" sz="3200" dirty="0" smtClean="0">
              <a:latin typeface="Avenir Next" charset="0"/>
              <a:ea typeface="Avenir Next" charset="0"/>
              <a:cs typeface="Avenir Next" charset="0"/>
            </a:endParaRPr>
          </a:p>
          <a:p>
            <a:pPr lvl="1"/>
            <a:endParaRPr lang="en-US" sz="3200" dirty="0">
              <a:latin typeface="Avenir Next" charset="0"/>
              <a:ea typeface="Avenir Next" charset="0"/>
              <a:cs typeface="Avenir Nex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3984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Motivation (2 slides max)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Research question (1 slide)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THIS PAPER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The literature (1 slide)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Preview (optional, 1 or 2 slides)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Theory (even if you don</a:t>
            </a:r>
            <a:r>
              <a:rPr lang="mr-IN" dirty="0" smtClean="0">
                <a:latin typeface="+mj-lt"/>
              </a:rPr>
              <a:t>’</a:t>
            </a:r>
            <a:r>
              <a:rPr lang="en-US" dirty="0" smtClean="0">
                <a:latin typeface="+mj-lt"/>
              </a:rPr>
              <a:t>t have a model)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Identification Strategy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Evidence on Identifying Assumptions (mostly back up slides)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Findings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latin typeface="+mj-lt"/>
              </a:rPr>
              <a:t>Lessons</a:t>
            </a:r>
          </a:p>
        </p:txBody>
      </p:sp>
    </p:spTree>
    <p:extLst>
      <p:ext uri="{BB962C8B-B14F-4D97-AF65-F5344CB8AC3E}">
        <p14:creationId xmlns:p14="http://schemas.microsoft.com/office/powerpoint/2010/main" val="1964683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114314" cy="1325563"/>
          </a:xfrm>
        </p:spPr>
        <p:txBody>
          <a:bodyPr/>
          <a:lstStyle/>
          <a:p>
            <a:r>
              <a:rPr lang="en-US" dirty="0" smtClean="0"/>
              <a:t> The audience does not </a:t>
            </a:r>
            <a:r>
              <a:rPr lang="en-US" smtClean="0"/>
              <a:t>care about </a:t>
            </a:r>
            <a:r>
              <a:rPr lang="en-US" dirty="0" smtClean="0"/>
              <a:t>your paper- how do you change their mind?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1235267" cy="4351338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3200" i="1" dirty="0" smtClean="0">
              <a:latin typeface="+mj-lt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i="1" dirty="0" smtClean="0">
                <a:latin typeface="+mj-lt"/>
              </a:rPr>
              <a:t>enthusiasm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i="1" dirty="0" smtClean="0">
                <a:latin typeface="+mj-lt"/>
              </a:rPr>
              <a:t>a clear motivation slide</a:t>
            </a:r>
            <a:endParaRPr lang="en-US" sz="2800" i="1" dirty="0" smtClean="0">
              <a:latin typeface="+mj-lt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i="1" dirty="0" smtClean="0">
                <a:latin typeface="+mj-lt"/>
              </a:rPr>
              <a:t>balance generality and precision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i="1" dirty="0" smtClean="0">
                <a:latin typeface="+mj-lt"/>
              </a:rPr>
              <a:t>think as an economist: who’s </a:t>
            </a:r>
            <a:r>
              <a:rPr lang="en-US" sz="2800" i="1" dirty="0" err="1" smtClean="0">
                <a:latin typeface="+mj-lt"/>
              </a:rPr>
              <a:t>maximising</a:t>
            </a:r>
            <a:r>
              <a:rPr lang="en-US" sz="2800" i="1" dirty="0" smtClean="0">
                <a:latin typeface="+mj-lt"/>
              </a:rPr>
              <a:t> what?  under which constraint?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i="1" dirty="0" smtClean="0">
                <a:latin typeface="+mj-lt"/>
              </a:rPr>
              <a:t>is there an inefficiency that needs fixing?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2800" i="1" dirty="0"/>
              <a:t>set up the context </a:t>
            </a:r>
            <a:r>
              <a:rPr lang="en-US" sz="2800" i="1" dirty="0" smtClean="0"/>
              <a:t> so that </a:t>
            </a:r>
            <a:r>
              <a:rPr lang="en-US" sz="2800" i="1" dirty="0">
                <a:latin typeface="+mj-lt"/>
              </a:rPr>
              <a:t> </a:t>
            </a:r>
            <a:r>
              <a:rPr lang="en-US" sz="2800" i="1" dirty="0" smtClean="0">
                <a:latin typeface="+mj-lt"/>
              </a:rPr>
              <a:t>it leads naturally to the research question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+mj-lt"/>
              </a:rPr>
              <a:t>two examples</a:t>
            </a:r>
          </a:p>
        </p:txBody>
      </p:sp>
    </p:spTree>
    <p:extLst>
      <p:ext uri="{BB962C8B-B14F-4D97-AF65-F5344CB8AC3E}">
        <p14:creationId xmlns:p14="http://schemas.microsoft.com/office/powerpoint/2010/main" val="1841334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relations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 </a:t>
            </a:r>
            <a:r>
              <a:rPr lang="en-US" dirty="0"/>
              <a:t>Social relations between agents shape behavior in many settings </a:t>
            </a:r>
            <a:r>
              <a:rPr lang="en-US" dirty="0" smtClean="0">
                <a:effectLst/>
              </a:rPr>
              <a:t>– </a:t>
            </a:r>
            <a:r>
              <a:rPr lang="en-US" dirty="0"/>
              <a:t>long acknowledged in social </a:t>
            </a:r>
            <a:r>
              <a:rPr lang="en-US" dirty="0" smtClean="0"/>
              <a:t>sciences</a:t>
            </a:r>
          </a:p>
          <a:p>
            <a:r>
              <a:rPr lang="en-US" dirty="0" smtClean="0">
                <a:effectLst/>
              </a:rPr>
              <a:t> </a:t>
            </a:r>
            <a:r>
              <a:rPr lang="en-US" dirty="0"/>
              <a:t>Their effect on </a:t>
            </a:r>
            <a:r>
              <a:rPr lang="en-US" dirty="0" err="1"/>
              <a:t>organisations'</a:t>
            </a:r>
            <a:r>
              <a:rPr lang="en-US" dirty="0"/>
              <a:t> performance can </a:t>
            </a:r>
            <a:r>
              <a:rPr lang="en-US" dirty="0" smtClean="0"/>
              <a:t>be</a:t>
            </a:r>
          </a:p>
          <a:p>
            <a:pPr lvl="1"/>
            <a:r>
              <a:rPr lang="en-US" dirty="0" smtClean="0"/>
              <a:t> positive </a:t>
            </a:r>
            <a:r>
              <a:rPr lang="en-US" dirty="0"/>
              <a:t>because agents might increase effort to help others they are connected </a:t>
            </a:r>
            <a:r>
              <a:rPr lang="en-US" dirty="0" smtClean="0"/>
              <a:t>to</a:t>
            </a:r>
            <a:endParaRPr lang="en-US" dirty="0"/>
          </a:p>
          <a:p>
            <a:pPr lvl="1"/>
            <a:r>
              <a:rPr lang="en-US" dirty="0" smtClean="0">
                <a:effectLst/>
              </a:rPr>
              <a:t> </a:t>
            </a:r>
            <a:r>
              <a:rPr lang="en-US" dirty="0"/>
              <a:t>negative because agents might have “parochial altruism” that leads them </a:t>
            </a:r>
            <a:r>
              <a:rPr lang="en-US" dirty="0" smtClean="0"/>
              <a:t>to:</a:t>
            </a:r>
            <a:endParaRPr lang="en-US" dirty="0"/>
          </a:p>
          <a:p>
            <a:pPr lvl="1"/>
            <a:r>
              <a:rPr lang="en-US" dirty="0" smtClean="0"/>
              <a:t>help </a:t>
            </a:r>
            <a:r>
              <a:rPr lang="en-US" dirty="0"/>
              <a:t>their social connections at the expense of </a:t>
            </a:r>
            <a:r>
              <a:rPr lang="en-US" dirty="0" smtClean="0"/>
              <a:t>others</a:t>
            </a:r>
            <a:endParaRPr lang="en-US" dirty="0"/>
          </a:p>
          <a:p>
            <a:pPr lvl="1"/>
            <a:r>
              <a:rPr lang="en-US" dirty="0" smtClean="0"/>
              <a:t>and </a:t>
            </a:r>
            <a:r>
              <a:rPr lang="en-US" dirty="0"/>
              <a:t>even deliberately hurt others who do not belong to their social group</a:t>
            </a:r>
            <a:endParaRPr lang="en-US" dirty="0" smtClean="0">
              <a:effectLst/>
            </a:endParaRPr>
          </a:p>
          <a:p>
            <a:r>
              <a:rPr lang="en-US" dirty="0" smtClean="0"/>
              <a:t>Key </a:t>
            </a:r>
            <a:r>
              <a:rPr lang="en-US" dirty="0"/>
              <a:t>to understand whether and when this happens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8997043" y="130629"/>
            <a:ext cx="2808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>
                <a:solidFill>
                  <a:srgbClr val="FF0000"/>
                </a:solidFill>
              </a:rPr>
              <a:t>version 1</a:t>
            </a:r>
            <a:endParaRPr 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13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" y="2092325"/>
            <a:ext cx="10515600" cy="1325563"/>
          </a:xfrm>
        </p:spPr>
        <p:txBody>
          <a:bodyPr/>
          <a:lstStyle/>
          <a:p>
            <a:r>
              <a:rPr lang="en-US" dirty="0" smtClean="0"/>
              <a:t>What do </a:t>
            </a:r>
            <a:r>
              <a:rPr lang="en-US" smtClean="0"/>
              <a:t>you expect this paper to be about?</a:t>
            </a:r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60400" y="38449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Do you want to find out?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Let’s try another way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68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2200" y="1460501"/>
            <a:ext cx="10604500" cy="5135563"/>
          </a:xfrm>
        </p:spPr>
        <p:txBody>
          <a:bodyPr anchor="ctr"/>
          <a:lstStyle/>
          <a:p>
            <a:r>
              <a:rPr lang="en-US" dirty="0" smtClean="0">
                <a:latin typeface="+mj-lt"/>
                <a:ea typeface="Avenir Book" charset="0"/>
                <a:cs typeface="Avenir Book" charset="0"/>
              </a:rPr>
              <a:t>Delivery agents require large compensating differentials </a:t>
            </a:r>
          </a:p>
          <a:p>
            <a:r>
              <a:rPr lang="en-US" dirty="0" smtClean="0">
                <a:latin typeface="+mj-lt"/>
                <a:ea typeface="Avenir Book" charset="0"/>
                <a:cs typeface="Avenir Book" charset="0"/>
              </a:rPr>
              <a:t>Many governments and NGOs rely on local agents</a:t>
            </a:r>
          </a:p>
          <a:p>
            <a:pPr lvl="1"/>
            <a:r>
              <a:rPr lang="en-US" dirty="0" smtClean="0">
                <a:latin typeface="+mj-lt"/>
                <a:ea typeface="Avenir Book" charset="0"/>
                <a:cs typeface="Avenir Book" charset="0"/>
              </a:rPr>
              <a:t>More </a:t>
            </a:r>
            <a:r>
              <a:rPr lang="en-US" dirty="0">
                <a:latin typeface="+mj-lt"/>
                <a:ea typeface="Avenir Book" charset="0"/>
                <a:cs typeface="Avenir Book" charset="0"/>
              </a:rPr>
              <a:t>willing to </a:t>
            </a:r>
            <a:r>
              <a:rPr lang="en-US" dirty="0" smtClean="0">
                <a:latin typeface="+mj-lt"/>
                <a:ea typeface="Avenir Book" charset="0"/>
                <a:cs typeface="Avenir Book" charset="0"/>
              </a:rPr>
              <a:t>stay</a:t>
            </a:r>
          </a:p>
          <a:p>
            <a:pPr lvl="1"/>
            <a:r>
              <a:rPr lang="en-US" dirty="0" smtClean="0">
                <a:latin typeface="+mj-lt"/>
                <a:ea typeface="Avenir Book" charset="0"/>
                <a:cs typeface="Avenir Book" charset="0"/>
              </a:rPr>
              <a:t>Embedded in the community -&gt; social relations</a:t>
            </a:r>
            <a:endParaRPr lang="en-US" dirty="0">
              <a:latin typeface="+mj-lt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+mj-lt"/>
                <a:ea typeface="Avenir Book" charset="0"/>
                <a:cs typeface="Avenir Book" charset="0"/>
              </a:rPr>
              <a:t>Key to understand how social relations shape the agents' choice of effort &amp; targeting 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ea typeface="Avenir Book" charset="0"/>
              <a:cs typeface="Avenir Book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Delivering public services to remote areas is difficult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8997043" y="130629"/>
            <a:ext cx="28085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version 2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047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92200" y="1460501"/>
            <a:ext cx="10604500" cy="5135563"/>
          </a:xfrm>
        </p:spPr>
        <p:txBody>
          <a:bodyPr anchor="ctr"/>
          <a:lstStyle/>
          <a:p>
            <a:r>
              <a:rPr lang="en-US" dirty="0" smtClean="0">
                <a:latin typeface="+mj-lt"/>
                <a:ea typeface="Avenir Book" charset="0"/>
                <a:cs typeface="Avenir Book" charset="0"/>
              </a:rPr>
              <a:t>Delivery agents require large compensating differentials </a:t>
            </a:r>
          </a:p>
          <a:p>
            <a:r>
              <a:rPr lang="en-US" dirty="0" smtClean="0">
                <a:latin typeface="+mj-lt"/>
                <a:ea typeface="Avenir Book" charset="0"/>
                <a:cs typeface="Avenir Book" charset="0"/>
              </a:rPr>
              <a:t>Many governments and NGOs rely on local agents</a:t>
            </a:r>
          </a:p>
          <a:p>
            <a:pPr lvl="1"/>
            <a:r>
              <a:rPr lang="en-US" dirty="0" smtClean="0">
                <a:latin typeface="+mj-lt"/>
                <a:ea typeface="Avenir Book" charset="0"/>
                <a:cs typeface="Avenir Book" charset="0"/>
              </a:rPr>
              <a:t>More </a:t>
            </a:r>
            <a:r>
              <a:rPr lang="en-US" dirty="0">
                <a:latin typeface="+mj-lt"/>
                <a:ea typeface="Avenir Book" charset="0"/>
                <a:cs typeface="Avenir Book" charset="0"/>
              </a:rPr>
              <a:t>willing to </a:t>
            </a:r>
            <a:r>
              <a:rPr lang="en-US" dirty="0" smtClean="0">
                <a:latin typeface="+mj-lt"/>
                <a:ea typeface="Avenir Book" charset="0"/>
                <a:cs typeface="Avenir Book" charset="0"/>
              </a:rPr>
              <a:t>stay</a:t>
            </a:r>
          </a:p>
          <a:p>
            <a:pPr lvl="1"/>
            <a:r>
              <a:rPr lang="en-US" dirty="0" smtClean="0">
                <a:latin typeface="+mj-lt"/>
                <a:ea typeface="Avenir Book" charset="0"/>
                <a:cs typeface="Avenir Book" charset="0"/>
              </a:rPr>
              <a:t>Embedded in the community -&gt; social relations</a:t>
            </a:r>
            <a:endParaRPr lang="en-US" dirty="0">
              <a:latin typeface="+mj-lt"/>
              <a:ea typeface="Avenir Book" charset="0"/>
              <a:cs typeface="Avenir Book" charset="0"/>
            </a:endParaRPr>
          </a:p>
          <a:p>
            <a:r>
              <a:rPr lang="en-US" dirty="0" smtClean="0">
                <a:latin typeface="+mj-lt"/>
                <a:ea typeface="Avenir Book" charset="0"/>
                <a:cs typeface="Avenir Book" charset="0"/>
              </a:rPr>
              <a:t>Key to understand how social relations shape the agents' choice of effort &amp; targeting </a:t>
            </a:r>
          </a:p>
          <a:p>
            <a:pPr marL="457200" lvl="1" indent="0">
              <a:buNone/>
            </a:pPr>
            <a:endParaRPr lang="en-US" dirty="0" smtClean="0">
              <a:latin typeface="+mj-lt"/>
              <a:ea typeface="Avenir Book" charset="0"/>
              <a:cs typeface="Avenir Book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Delivering public services to remote areas is difficult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9677400" y="1367522"/>
            <a:ext cx="1460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here is a problem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>
            <a:off x="9029700" y="2019300"/>
            <a:ext cx="457200" cy="5080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8674100" y="1367522"/>
            <a:ext cx="692150" cy="3131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9677400" y="2786063"/>
            <a:ext cx="146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here is a common solution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45100" y="5119383"/>
            <a:ext cx="26098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is it a good solution? economists can help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8788400" y="3195192"/>
            <a:ext cx="698500" cy="525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43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333C99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1381</Words>
  <Application>Microsoft Macintosh PowerPoint</Application>
  <PresentationFormat>Widescreen</PresentationFormat>
  <Paragraphs>184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Avenir Book</vt:lpstr>
      <vt:lpstr>Avenir Light</vt:lpstr>
      <vt:lpstr>Avenir Next</vt:lpstr>
      <vt:lpstr>Calibri</vt:lpstr>
      <vt:lpstr>Calibri Light</vt:lpstr>
      <vt:lpstr>Mangal</vt:lpstr>
      <vt:lpstr>Arial</vt:lpstr>
      <vt:lpstr>Office Theme</vt:lpstr>
      <vt:lpstr>Giving an academic seminar</vt:lpstr>
      <vt:lpstr>What is a seminar for?</vt:lpstr>
      <vt:lpstr>When is the right time to give seminars?</vt:lpstr>
      <vt:lpstr>Standard structure</vt:lpstr>
      <vt:lpstr> The audience does not care about your paper- how do you change their mind?</vt:lpstr>
      <vt:lpstr>Social relations</vt:lpstr>
      <vt:lpstr>What do you expect this paper to be about?</vt:lpstr>
      <vt:lpstr>Delivering public services to remote areas is difficult</vt:lpstr>
      <vt:lpstr>Delivering public services to remote areas is difficult</vt:lpstr>
      <vt:lpstr> The audience does not know your paper</vt:lpstr>
      <vt:lpstr>Set a question you can answer</vt:lpstr>
      <vt:lpstr> A question the audience want to know the answer to </vt:lpstr>
      <vt:lpstr>Questions the audience does NOT want to know the answer to </vt:lpstr>
      <vt:lpstr>Research QUESTION (singular)</vt:lpstr>
      <vt:lpstr>Version 1</vt:lpstr>
      <vt:lpstr>Version 2</vt:lpstr>
      <vt:lpstr>Version 3</vt:lpstr>
      <vt:lpstr>Version 1</vt:lpstr>
      <vt:lpstr>Version 3</vt:lpstr>
      <vt:lpstr>THIS PAPER</vt:lpstr>
      <vt:lpstr>Literature – don’ts</vt:lpstr>
      <vt:lpstr>Literature – dos</vt:lpstr>
      <vt:lpstr>Theory (even if you don’t have one)</vt:lpstr>
      <vt:lpstr>Data</vt:lpstr>
      <vt:lpstr>Identification –minimal list</vt:lpstr>
      <vt:lpstr>Findings</vt:lpstr>
      <vt:lpstr>Robustness Checks</vt:lpstr>
      <vt:lpstr>Conclusions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Presenting Your Research</dc:title>
  <dc:creator>Microsoft Office User</dc:creator>
  <cp:lastModifiedBy>Microsoft Office User</cp:lastModifiedBy>
  <cp:revision>27</cp:revision>
  <dcterms:created xsi:type="dcterms:W3CDTF">2017-06-07T08:46:26Z</dcterms:created>
  <dcterms:modified xsi:type="dcterms:W3CDTF">2017-06-08T17:29:09Z</dcterms:modified>
</cp:coreProperties>
</file>